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5" r:id="rId1"/>
  </p:sldMasterIdLst>
  <p:notesMasterIdLst>
    <p:notesMasterId r:id="rId17"/>
  </p:notesMasterIdLst>
  <p:handoutMasterIdLst>
    <p:handoutMasterId r:id="rId18"/>
  </p:handoutMasterIdLst>
  <p:sldIdLst>
    <p:sldId id="256" r:id="rId2"/>
    <p:sldId id="283" r:id="rId3"/>
    <p:sldId id="257" r:id="rId4"/>
    <p:sldId id="284" r:id="rId5"/>
    <p:sldId id="258" r:id="rId6"/>
    <p:sldId id="278" r:id="rId7"/>
    <p:sldId id="286" r:id="rId8"/>
    <p:sldId id="262" r:id="rId9"/>
    <p:sldId id="267" r:id="rId10"/>
    <p:sldId id="270" r:id="rId11"/>
    <p:sldId id="266" r:id="rId12"/>
    <p:sldId id="268" r:id="rId13"/>
    <p:sldId id="293" r:id="rId14"/>
    <p:sldId id="289" r:id="rId15"/>
    <p:sldId id="290"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080" autoAdjust="0"/>
    <p:restoredTop sz="69865" autoAdjust="0"/>
  </p:normalViewPr>
  <p:slideViewPr>
    <p:cSldViewPr snapToGrid="0">
      <p:cViewPr varScale="1">
        <p:scale>
          <a:sx n="52" d="100"/>
          <a:sy n="52" d="100"/>
        </p:scale>
        <p:origin x="143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124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29322FF-A263-4163-A716-2B83AF6166C5}" type="datetimeFigureOut">
              <a:rPr lang="en-US" smtClean="0"/>
              <a:t>6/29/2021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5B0E33F8-11CE-4DE4-ADC5-97F895385210}" type="slidenum">
              <a:rPr lang="en-US" smtClean="0"/>
              <a:t>‹#›</a:t>
            </a:fld>
            <a:endParaRPr lang="en-US" dirty="0"/>
          </a:p>
        </p:txBody>
      </p:sp>
    </p:spTree>
    <p:extLst>
      <p:ext uri="{BB962C8B-B14F-4D97-AF65-F5344CB8AC3E}">
        <p14:creationId xmlns:p14="http://schemas.microsoft.com/office/powerpoint/2010/main" val="103768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EF9631C-A359-4106-A36B-54E07B71E1B7}" type="datetimeFigureOut">
              <a:rPr lang="en-US" smtClean="0"/>
              <a:t>6/29/2021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D22A991-F4EB-42D3-BF34-E180F7266A2A}" type="slidenum">
              <a:rPr lang="en-US" smtClean="0"/>
              <a:t>‹#›</a:t>
            </a:fld>
            <a:endParaRPr lang="en-US" dirty="0"/>
          </a:p>
        </p:txBody>
      </p:sp>
    </p:spTree>
    <p:extLst>
      <p:ext uri="{BB962C8B-B14F-4D97-AF65-F5344CB8AC3E}">
        <p14:creationId xmlns:p14="http://schemas.microsoft.com/office/powerpoint/2010/main" val="3612845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22A991-F4EB-42D3-BF34-E180F7266A2A}" type="slidenum">
              <a:rPr lang="en-US" smtClean="0"/>
              <a:t>1</a:t>
            </a:fld>
            <a:endParaRPr lang="en-US" dirty="0"/>
          </a:p>
        </p:txBody>
      </p:sp>
    </p:spTree>
    <p:extLst>
      <p:ext uri="{BB962C8B-B14F-4D97-AF65-F5344CB8AC3E}">
        <p14:creationId xmlns:p14="http://schemas.microsoft.com/office/powerpoint/2010/main" val="530331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22A991-F4EB-42D3-BF34-E180F7266A2A}" type="slidenum">
              <a:rPr lang="en-US" smtClean="0"/>
              <a:t>10</a:t>
            </a:fld>
            <a:endParaRPr lang="en-US" dirty="0"/>
          </a:p>
        </p:txBody>
      </p:sp>
    </p:spTree>
    <p:extLst>
      <p:ext uri="{BB962C8B-B14F-4D97-AF65-F5344CB8AC3E}">
        <p14:creationId xmlns:p14="http://schemas.microsoft.com/office/powerpoint/2010/main" val="4117446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22A991-F4EB-42D3-BF34-E180F7266A2A}" type="slidenum">
              <a:rPr lang="en-US" smtClean="0"/>
              <a:t>11</a:t>
            </a:fld>
            <a:endParaRPr lang="en-US" dirty="0"/>
          </a:p>
        </p:txBody>
      </p:sp>
    </p:spTree>
    <p:extLst>
      <p:ext uri="{BB962C8B-B14F-4D97-AF65-F5344CB8AC3E}">
        <p14:creationId xmlns:p14="http://schemas.microsoft.com/office/powerpoint/2010/main" val="3207655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22A991-F4EB-42D3-BF34-E180F7266A2A}" type="slidenum">
              <a:rPr lang="en-US" smtClean="0"/>
              <a:t>12</a:t>
            </a:fld>
            <a:endParaRPr lang="en-US" dirty="0"/>
          </a:p>
        </p:txBody>
      </p:sp>
    </p:spTree>
    <p:extLst>
      <p:ext uri="{BB962C8B-B14F-4D97-AF65-F5344CB8AC3E}">
        <p14:creationId xmlns:p14="http://schemas.microsoft.com/office/powerpoint/2010/main" val="1117837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22A991-F4EB-42D3-BF34-E180F7266A2A}" type="slidenum">
              <a:rPr lang="en-US" smtClean="0"/>
              <a:t>2</a:t>
            </a:fld>
            <a:endParaRPr lang="en-US" dirty="0"/>
          </a:p>
        </p:txBody>
      </p:sp>
    </p:spTree>
    <p:extLst>
      <p:ext uri="{BB962C8B-B14F-4D97-AF65-F5344CB8AC3E}">
        <p14:creationId xmlns:p14="http://schemas.microsoft.com/office/powerpoint/2010/main" val="2591979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22A991-F4EB-42D3-BF34-E180F7266A2A}" type="slidenum">
              <a:rPr lang="en-US" smtClean="0"/>
              <a:t>3</a:t>
            </a:fld>
            <a:endParaRPr lang="en-US" dirty="0"/>
          </a:p>
        </p:txBody>
      </p:sp>
    </p:spTree>
    <p:extLst>
      <p:ext uri="{BB962C8B-B14F-4D97-AF65-F5344CB8AC3E}">
        <p14:creationId xmlns:p14="http://schemas.microsoft.com/office/powerpoint/2010/main" val="3667445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22A991-F4EB-42D3-BF34-E180F7266A2A}" type="slidenum">
              <a:rPr lang="en-US" smtClean="0"/>
              <a:t>4</a:t>
            </a:fld>
            <a:endParaRPr lang="en-US" dirty="0"/>
          </a:p>
        </p:txBody>
      </p:sp>
    </p:spTree>
    <p:extLst>
      <p:ext uri="{BB962C8B-B14F-4D97-AF65-F5344CB8AC3E}">
        <p14:creationId xmlns:p14="http://schemas.microsoft.com/office/powerpoint/2010/main" val="1893179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D22A991-F4EB-42D3-BF34-E180F7266A2A}" type="slidenum">
              <a:rPr lang="en-US" smtClean="0"/>
              <a:t>5</a:t>
            </a:fld>
            <a:endParaRPr lang="en-US" dirty="0"/>
          </a:p>
        </p:txBody>
      </p:sp>
    </p:spTree>
    <p:extLst>
      <p:ext uri="{BB962C8B-B14F-4D97-AF65-F5344CB8AC3E}">
        <p14:creationId xmlns:p14="http://schemas.microsoft.com/office/powerpoint/2010/main" val="3564072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22A991-F4EB-42D3-BF34-E180F7266A2A}" type="slidenum">
              <a:rPr lang="en-US" smtClean="0"/>
              <a:t>6</a:t>
            </a:fld>
            <a:endParaRPr lang="en-US" dirty="0"/>
          </a:p>
        </p:txBody>
      </p:sp>
    </p:spTree>
    <p:extLst>
      <p:ext uri="{BB962C8B-B14F-4D97-AF65-F5344CB8AC3E}">
        <p14:creationId xmlns:p14="http://schemas.microsoft.com/office/powerpoint/2010/main" val="1771676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22A991-F4EB-42D3-BF34-E180F7266A2A}" type="slidenum">
              <a:rPr lang="en-US" smtClean="0"/>
              <a:t>7</a:t>
            </a:fld>
            <a:endParaRPr lang="en-US" dirty="0"/>
          </a:p>
        </p:txBody>
      </p:sp>
    </p:spTree>
    <p:extLst>
      <p:ext uri="{BB962C8B-B14F-4D97-AF65-F5344CB8AC3E}">
        <p14:creationId xmlns:p14="http://schemas.microsoft.com/office/powerpoint/2010/main" val="2350320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22A991-F4EB-42D3-BF34-E180F7266A2A}" type="slidenum">
              <a:rPr lang="en-US" smtClean="0"/>
              <a:t>8</a:t>
            </a:fld>
            <a:endParaRPr lang="en-US" dirty="0"/>
          </a:p>
        </p:txBody>
      </p:sp>
    </p:spTree>
    <p:extLst>
      <p:ext uri="{BB962C8B-B14F-4D97-AF65-F5344CB8AC3E}">
        <p14:creationId xmlns:p14="http://schemas.microsoft.com/office/powerpoint/2010/main" val="2537758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22A991-F4EB-42D3-BF34-E180F7266A2A}" type="slidenum">
              <a:rPr lang="en-US" smtClean="0"/>
              <a:t>9</a:t>
            </a:fld>
            <a:endParaRPr lang="en-US" dirty="0"/>
          </a:p>
        </p:txBody>
      </p:sp>
    </p:spTree>
    <p:extLst>
      <p:ext uri="{BB962C8B-B14F-4D97-AF65-F5344CB8AC3E}">
        <p14:creationId xmlns:p14="http://schemas.microsoft.com/office/powerpoint/2010/main" val="275004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A9677F-4405-4765-AE5A-2A21A52109EA}"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CED25F-1E05-4229-8FB6-5C934DE2C666}" type="slidenum">
              <a:rPr lang="en-US" smtClean="0"/>
              <a:t>‹#›</a:t>
            </a:fld>
            <a:endParaRPr lang="en-US" dirty="0"/>
          </a:p>
        </p:txBody>
      </p:sp>
    </p:spTree>
    <p:extLst>
      <p:ext uri="{BB962C8B-B14F-4D97-AF65-F5344CB8AC3E}">
        <p14:creationId xmlns:p14="http://schemas.microsoft.com/office/powerpoint/2010/main" val="112758203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A9677F-4405-4765-AE5A-2A21A52109EA}"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CED25F-1E05-4229-8FB6-5C934DE2C666}" type="slidenum">
              <a:rPr lang="en-US" smtClean="0"/>
              <a:t>‹#›</a:t>
            </a:fld>
            <a:endParaRPr lang="en-US" dirty="0"/>
          </a:p>
        </p:txBody>
      </p:sp>
    </p:spTree>
    <p:extLst>
      <p:ext uri="{BB962C8B-B14F-4D97-AF65-F5344CB8AC3E}">
        <p14:creationId xmlns:p14="http://schemas.microsoft.com/office/powerpoint/2010/main" val="4020161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A9677F-4405-4765-AE5A-2A21A52109EA}"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CED25F-1E05-4229-8FB6-5C934DE2C666}"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88704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A9677F-4405-4765-AE5A-2A21A52109EA}"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CED25F-1E05-4229-8FB6-5C934DE2C666}" type="slidenum">
              <a:rPr lang="en-US" smtClean="0"/>
              <a:t>‹#›</a:t>
            </a:fld>
            <a:endParaRPr lang="en-US" dirty="0"/>
          </a:p>
        </p:txBody>
      </p:sp>
    </p:spTree>
    <p:extLst>
      <p:ext uri="{BB962C8B-B14F-4D97-AF65-F5344CB8AC3E}">
        <p14:creationId xmlns:p14="http://schemas.microsoft.com/office/powerpoint/2010/main" val="803118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A9677F-4405-4765-AE5A-2A21A52109EA}"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CED25F-1E05-4229-8FB6-5C934DE2C666}"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1583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A9677F-4405-4765-AE5A-2A21A52109EA}"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CED25F-1E05-4229-8FB6-5C934DE2C666}" type="slidenum">
              <a:rPr lang="en-US" smtClean="0"/>
              <a:t>‹#›</a:t>
            </a:fld>
            <a:endParaRPr lang="en-US" dirty="0"/>
          </a:p>
        </p:txBody>
      </p:sp>
    </p:spTree>
    <p:extLst>
      <p:ext uri="{BB962C8B-B14F-4D97-AF65-F5344CB8AC3E}">
        <p14:creationId xmlns:p14="http://schemas.microsoft.com/office/powerpoint/2010/main" val="2326904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9677F-4405-4765-AE5A-2A21A52109EA}"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CED25F-1E05-4229-8FB6-5C934DE2C666}" type="slidenum">
              <a:rPr lang="en-US" smtClean="0"/>
              <a:t>‹#›</a:t>
            </a:fld>
            <a:endParaRPr lang="en-US" dirty="0"/>
          </a:p>
        </p:txBody>
      </p:sp>
    </p:spTree>
    <p:extLst>
      <p:ext uri="{BB962C8B-B14F-4D97-AF65-F5344CB8AC3E}">
        <p14:creationId xmlns:p14="http://schemas.microsoft.com/office/powerpoint/2010/main" val="2997113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9677F-4405-4765-AE5A-2A21A52109EA}"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CED25F-1E05-4229-8FB6-5C934DE2C666}" type="slidenum">
              <a:rPr lang="en-US" smtClean="0"/>
              <a:t>‹#›</a:t>
            </a:fld>
            <a:endParaRPr lang="en-US" dirty="0"/>
          </a:p>
        </p:txBody>
      </p:sp>
    </p:spTree>
    <p:extLst>
      <p:ext uri="{BB962C8B-B14F-4D97-AF65-F5344CB8AC3E}">
        <p14:creationId xmlns:p14="http://schemas.microsoft.com/office/powerpoint/2010/main" val="383957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9677F-4405-4765-AE5A-2A21A52109EA}"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CED25F-1E05-4229-8FB6-5C934DE2C666}" type="slidenum">
              <a:rPr lang="en-US" smtClean="0"/>
              <a:t>‹#›</a:t>
            </a:fld>
            <a:endParaRPr lang="en-US" dirty="0"/>
          </a:p>
        </p:txBody>
      </p:sp>
    </p:spTree>
    <p:extLst>
      <p:ext uri="{BB962C8B-B14F-4D97-AF65-F5344CB8AC3E}">
        <p14:creationId xmlns:p14="http://schemas.microsoft.com/office/powerpoint/2010/main" val="360265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A9677F-4405-4765-AE5A-2A21A52109EA}"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CED25F-1E05-4229-8FB6-5C934DE2C666}" type="slidenum">
              <a:rPr lang="en-US" smtClean="0"/>
              <a:t>‹#›</a:t>
            </a:fld>
            <a:endParaRPr lang="en-US" dirty="0"/>
          </a:p>
        </p:txBody>
      </p:sp>
    </p:spTree>
    <p:extLst>
      <p:ext uri="{BB962C8B-B14F-4D97-AF65-F5344CB8AC3E}">
        <p14:creationId xmlns:p14="http://schemas.microsoft.com/office/powerpoint/2010/main" val="183977003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A9677F-4405-4765-AE5A-2A21A52109EA}" type="datetimeFigureOut">
              <a:rPr lang="en-US" smtClean="0"/>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CED25F-1E05-4229-8FB6-5C934DE2C666}" type="slidenum">
              <a:rPr lang="en-US" smtClean="0"/>
              <a:t>‹#›</a:t>
            </a:fld>
            <a:endParaRPr lang="en-US" dirty="0"/>
          </a:p>
        </p:txBody>
      </p:sp>
    </p:spTree>
    <p:extLst>
      <p:ext uri="{BB962C8B-B14F-4D97-AF65-F5344CB8AC3E}">
        <p14:creationId xmlns:p14="http://schemas.microsoft.com/office/powerpoint/2010/main" val="1192367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A9677F-4405-4765-AE5A-2A21A52109EA}" type="datetimeFigureOut">
              <a:rPr lang="en-US" smtClean="0"/>
              <a:t>6/29/2021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CED25F-1E05-4229-8FB6-5C934DE2C666}" type="slidenum">
              <a:rPr lang="en-US" smtClean="0"/>
              <a:t>‹#›</a:t>
            </a:fld>
            <a:endParaRPr lang="en-US" dirty="0"/>
          </a:p>
        </p:txBody>
      </p:sp>
    </p:spTree>
    <p:extLst>
      <p:ext uri="{BB962C8B-B14F-4D97-AF65-F5344CB8AC3E}">
        <p14:creationId xmlns:p14="http://schemas.microsoft.com/office/powerpoint/2010/main" val="1142199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A9677F-4405-4765-AE5A-2A21A52109EA}" type="datetimeFigureOut">
              <a:rPr lang="en-US" smtClean="0"/>
              <a:t>6/29/2021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CED25F-1E05-4229-8FB6-5C934DE2C666}" type="slidenum">
              <a:rPr lang="en-US" smtClean="0"/>
              <a:t>‹#›</a:t>
            </a:fld>
            <a:endParaRPr lang="en-US" dirty="0"/>
          </a:p>
        </p:txBody>
      </p:sp>
    </p:spTree>
    <p:extLst>
      <p:ext uri="{BB962C8B-B14F-4D97-AF65-F5344CB8AC3E}">
        <p14:creationId xmlns:p14="http://schemas.microsoft.com/office/powerpoint/2010/main" val="68644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9677F-4405-4765-AE5A-2A21A52109EA}" type="datetimeFigureOut">
              <a:rPr lang="en-US" smtClean="0"/>
              <a:t>6/29/2021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CED25F-1E05-4229-8FB6-5C934DE2C666}" type="slidenum">
              <a:rPr lang="en-US" smtClean="0"/>
              <a:t>‹#›</a:t>
            </a:fld>
            <a:endParaRPr lang="en-US" dirty="0"/>
          </a:p>
        </p:txBody>
      </p:sp>
    </p:spTree>
    <p:extLst>
      <p:ext uri="{BB962C8B-B14F-4D97-AF65-F5344CB8AC3E}">
        <p14:creationId xmlns:p14="http://schemas.microsoft.com/office/powerpoint/2010/main" val="381607034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1A9677F-4405-4765-AE5A-2A21A52109EA}" type="datetimeFigureOut">
              <a:rPr lang="en-US" smtClean="0"/>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CED25F-1E05-4229-8FB6-5C934DE2C666}" type="slidenum">
              <a:rPr lang="en-US" smtClean="0"/>
              <a:t>‹#›</a:t>
            </a:fld>
            <a:endParaRPr lang="en-US" dirty="0"/>
          </a:p>
        </p:txBody>
      </p:sp>
    </p:spTree>
    <p:extLst>
      <p:ext uri="{BB962C8B-B14F-4D97-AF65-F5344CB8AC3E}">
        <p14:creationId xmlns:p14="http://schemas.microsoft.com/office/powerpoint/2010/main" val="2275742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1A9677F-4405-4765-AE5A-2A21A52109EA}" type="datetimeFigureOut">
              <a:rPr lang="en-US" smtClean="0"/>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CED25F-1E05-4229-8FB6-5C934DE2C666}" type="slidenum">
              <a:rPr lang="en-US" smtClean="0"/>
              <a:t>‹#›</a:t>
            </a:fld>
            <a:endParaRPr lang="en-US" dirty="0"/>
          </a:p>
        </p:txBody>
      </p:sp>
    </p:spTree>
    <p:extLst>
      <p:ext uri="{BB962C8B-B14F-4D97-AF65-F5344CB8AC3E}">
        <p14:creationId xmlns:p14="http://schemas.microsoft.com/office/powerpoint/2010/main" val="1493252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A9677F-4405-4765-AE5A-2A21A52109EA}" type="datetimeFigureOut">
              <a:rPr lang="en-US" smtClean="0"/>
              <a:t>6/29/2021</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2CED25F-1E05-4229-8FB6-5C934DE2C666}" type="slidenum">
              <a:rPr lang="en-US" smtClean="0"/>
              <a:t>‹#›</a:t>
            </a:fld>
            <a:endParaRPr lang="en-US" dirty="0"/>
          </a:p>
        </p:txBody>
      </p:sp>
    </p:spTree>
    <p:extLst>
      <p:ext uri="{BB962C8B-B14F-4D97-AF65-F5344CB8AC3E}">
        <p14:creationId xmlns:p14="http://schemas.microsoft.com/office/powerpoint/2010/main" val="3629826588"/>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 id="2147484508" r:id="rId13"/>
    <p:sldLayoutId id="2147484509" r:id="rId14"/>
    <p:sldLayoutId id="2147484510" r:id="rId15"/>
    <p:sldLayoutId id="21474845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5038" y="785307"/>
            <a:ext cx="7543800" cy="2829799"/>
          </a:xfrm>
        </p:spPr>
        <p:txBody>
          <a:bodyPr>
            <a:noAutofit/>
          </a:bodyPr>
          <a:lstStyle/>
          <a:p>
            <a:pPr algn="ctr"/>
            <a:r>
              <a:rPr lang="en-US" sz="6600" dirty="0">
                <a:solidFill>
                  <a:schemeClr val="tx1"/>
                </a:solidFill>
                <a:cs typeface="Times New Roman" panose="02020603050405020304" pitchFamily="18" charset="0"/>
              </a:rPr>
              <a:t>Open Meeting Law Training</a:t>
            </a:r>
          </a:p>
        </p:txBody>
      </p:sp>
      <p:sp>
        <p:nvSpPr>
          <p:cNvPr id="3" name="Subtitle 2"/>
          <p:cNvSpPr>
            <a:spLocks noGrp="1"/>
          </p:cNvSpPr>
          <p:nvPr>
            <p:ph type="subTitle" idx="1"/>
          </p:nvPr>
        </p:nvSpPr>
        <p:spPr/>
        <p:txBody>
          <a:bodyPr>
            <a:normAutofit/>
          </a:bodyPr>
          <a:lstStyle/>
          <a:p>
            <a:r>
              <a:rPr lang="en-US" dirty="0">
                <a:cs typeface="Times New Roman" panose="02020603050405020304" pitchFamily="18" charset="0"/>
              </a:rPr>
              <a:t>David Gardner, Senior Deputy Attorney General,</a:t>
            </a:r>
          </a:p>
          <a:p>
            <a:r>
              <a:rPr lang="en-US" dirty="0">
                <a:cs typeface="Times New Roman" panose="02020603050405020304" pitchFamily="18" charset="0"/>
              </a:rPr>
              <a:t>2021 Training</a:t>
            </a:r>
          </a:p>
        </p:txBody>
      </p:sp>
    </p:spTree>
    <p:extLst>
      <p:ext uri="{BB962C8B-B14F-4D97-AF65-F5344CB8AC3E}">
        <p14:creationId xmlns:p14="http://schemas.microsoft.com/office/powerpoint/2010/main" val="3007457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77190"/>
            <a:ext cx="7924801" cy="662940"/>
          </a:xfrm>
        </p:spPr>
        <p:txBody>
          <a:bodyPr>
            <a:normAutofit/>
          </a:bodyPr>
          <a:lstStyle/>
          <a:p>
            <a:pPr algn="ctr"/>
            <a:r>
              <a:rPr lang="en-US" b="1" dirty="0">
                <a:solidFill>
                  <a:schemeClr val="tx1"/>
                </a:solidFill>
                <a:cs typeface="Times New Roman" panose="02020603050405020304" pitchFamily="18" charset="0"/>
              </a:rPr>
              <a:t>Remote Technology Systems</a:t>
            </a:r>
          </a:p>
        </p:txBody>
      </p:sp>
      <p:sp>
        <p:nvSpPr>
          <p:cNvPr id="3" name="Content Placeholder 2"/>
          <p:cNvSpPr>
            <a:spLocks noGrp="1"/>
          </p:cNvSpPr>
          <p:nvPr>
            <p:ph idx="1"/>
          </p:nvPr>
        </p:nvSpPr>
        <p:spPr>
          <a:xfrm>
            <a:off x="248451" y="1040130"/>
            <a:ext cx="8285949" cy="5440680"/>
          </a:xfrm>
        </p:spPr>
        <p:txBody>
          <a:bodyPr>
            <a:noAutofit/>
          </a:bodyPr>
          <a:lstStyle/>
          <a:p>
            <a:r>
              <a:rPr lang="en-US" dirty="0"/>
              <a:t>“Remote technology system” means any system or other means of communication which uses any electronic, digital or other similar technology to enable a person from a remote location to attend, participate, vote or take any other action in a meeting, even though the person is not physically present at the meeting. The term includes, without limitation, teleconference and videoconference systems. NRS 241.015(6).</a:t>
            </a:r>
          </a:p>
          <a:p>
            <a:r>
              <a:rPr lang="en-US" dirty="0">
                <a:solidFill>
                  <a:schemeClr val="tx1"/>
                </a:solidFill>
                <a:cs typeface="Times New Roman" panose="02020603050405020304" pitchFamily="18" charset="0"/>
              </a:rPr>
              <a:t>If used:</a:t>
            </a:r>
          </a:p>
          <a:p>
            <a:pPr lvl="1"/>
            <a:r>
              <a:rPr lang="en-US" sz="1800" dirty="0">
                <a:solidFill>
                  <a:schemeClr val="tx1"/>
                </a:solidFill>
                <a:cs typeface="Times New Roman" panose="02020603050405020304" pitchFamily="18" charset="0"/>
              </a:rPr>
              <a:t>A physical location can be used, but is not necessary if the members of the public body are not elected. NRS 241.023(2).</a:t>
            </a:r>
          </a:p>
          <a:p>
            <a:pPr lvl="1"/>
            <a:r>
              <a:rPr lang="en-US" sz="1800" dirty="0">
                <a:solidFill>
                  <a:schemeClr val="tx1"/>
                </a:solidFill>
                <a:cs typeface="Times New Roman" panose="02020603050405020304" pitchFamily="18" charset="0"/>
              </a:rPr>
              <a:t>All the members of the public body and the members of the public must be able to hear and observe the meeting, participate in the meeting, and provide live public comment. NRS 241.023(1)(b)(2).</a:t>
            </a:r>
          </a:p>
          <a:p>
            <a:pPr lvl="1"/>
            <a:r>
              <a:rPr lang="en-US" sz="1800" dirty="0">
                <a:solidFill>
                  <a:schemeClr val="tx1"/>
                </a:solidFill>
                <a:cs typeface="Times New Roman" panose="02020603050405020304" pitchFamily="18" charset="0"/>
              </a:rPr>
              <a:t>The public body may also allow public comment by means of prerecorded messages also. NRS 241.023(1)(c).</a:t>
            </a:r>
          </a:p>
          <a:p>
            <a:pPr lvl="1"/>
            <a:r>
              <a:rPr lang="en-US" sz="1800" dirty="0">
                <a:solidFill>
                  <a:schemeClr val="tx1"/>
                </a:solidFill>
                <a:cs typeface="Times New Roman" panose="02020603050405020304" pitchFamily="18" charset="0"/>
              </a:rPr>
              <a:t>Supporting material must be uploaded to the website for the public body. NRS 241.020(11).</a:t>
            </a:r>
          </a:p>
        </p:txBody>
      </p:sp>
    </p:spTree>
    <p:extLst>
      <p:ext uri="{BB962C8B-B14F-4D97-AF65-F5344CB8AC3E}">
        <p14:creationId xmlns:p14="http://schemas.microsoft.com/office/powerpoint/2010/main" val="423012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729" y="359591"/>
            <a:ext cx="7741532" cy="682752"/>
          </a:xfrm>
        </p:spPr>
        <p:txBody>
          <a:bodyPr/>
          <a:lstStyle/>
          <a:p>
            <a:pPr algn="ctr"/>
            <a:r>
              <a:rPr lang="en-US" b="1" dirty="0">
                <a:solidFill>
                  <a:schemeClr val="tx1"/>
                </a:solidFill>
                <a:cs typeface="Times New Roman" panose="02020603050405020304" pitchFamily="18" charset="0"/>
              </a:rPr>
              <a:t>Exceptions</a:t>
            </a:r>
          </a:p>
        </p:txBody>
      </p:sp>
      <p:sp>
        <p:nvSpPr>
          <p:cNvPr id="3" name="Content Placeholder 2"/>
          <p:cNvSpPr>
            <a:spLocks noGrp="1"/>
          </p:cNvSpPr>
          <p:nvPr>
            <p:ph idx="1"/>
          </p:nvPr>
        </p:nvSpPr>
        <p:spPr>
          <a:xfrm>
            <a:off x="274923" y="1304632"/>
            <a:ext cx="8351720" cy="6017731"/>
          </a:xfrm>
        </p:spPr>
        <p:txBody>
          <a:bodyPr>
            <a:noAutofit/>
          </a:bodyPr>
          <a:lstStyle/>
          <a:p>
            <a:r>
              <a:rPr lang="en-US" altLang="en-US" dirty="0">
                <a:cs typeface="Times New Roman" panose="02020603050405020304" pitchFamily="18" charset="0"/>
              </a:rPr>
              <a:t>Closed sessions may be held by any public body to consider: </a:t>
            </a:r>
          </a:p>
          <a:p>
            <a:pPr lvl="1"/>
            <a:r>
              <a:rPr lang="en-US" altLang="en-US" sz="1800" dirty="0">
                <a:cs typeface="Times New Roman" panose="02020603050405020304" pitchFamily="18" charset="0"/>
              </a:rPr>
              <a:t>Character; Alleged misconduct; Professional competence; Physical or mental health of a person NRS 241.030.</a:t>
            </a:r>
            <a:endParaRPr lang="en-US" altLang="en-US" sz="1800" dirty="0">
              <a:solidFill>
                <a:schemeClr val="tx1"/>
              </a:solidFill>
              <a:cs typeface="Times New Roman" panose="02020603050405020304" pitchFamily="18" charset="0"/>
            </a:endParaRPr>
          </a:p>
          <a:p>
            <a:r>
              <a:rPr lang="en-US" altLang="en-US" dirty="0">
                <a:cs typeface="Times New Roman" panose="02020603050405020304" pitchFamily="18" charset="0"/>
              </a:rPr>
              <a:t>An emergency meeting may only be called to address truly unforeseen circumstance. Disasters and health/safety emergencies. NRS 241.020(12).</a:t>
            </a:r>
          </a:p>
          <a:p>
            <a:r>
              <a:rPr lang="en-US" altLang="en-US" dirty="0">
                <a:cs typeface="Times New Roman" panose="02020603050405020304" pitchFamily="18" charset="0"/>
              </a:rPr>
              <a:t>Non-Meeting NRS 241.015(3)(b).</a:t>
            </a:r>
          </a:p>
          <a:p>
            <a:pPr lvl="1"/>
            <a:r>
              <a:rPr lang="en-US" altLang="en-US" sz="1800" dirty="0">
                <a:cs typeface="Times New Roman" panose="02020603050405020304" pitchFamily="18" charset="0"/>
              </a:rPr>
              <a:t>Social functions if the members do not deliberate toward a decision or take action on any matter over which the public body has jurisdiction.</a:t>
            </a:r>
          </a:p>
          <a:p>
            <a:pPr lvl="1"/>
            <a:r>
              <a:rPr lang="en-US" altLang="en-US" sz="1800" dirty="0">
                <a:cs typeface="Times New Roman" panose="02020603050405020304" pitchFamily="18" charset="0"/>
              </a:rPr>
              <a:t>To receive information from the attorney employed or retained by the public body regarding potential or existing litigation involving a matter over which the public body has </a:t>
            </a:r>
            <a:r>
              <a:rPr lang="en-US" altLang="en-US" sz="1800" dirty="0">
                <a:solidFill>
                  <a:schemeClr val="accent2"/>
                </a:solidFill>
                <a:cs typeface="Times New Roman" panose="02020603050405020304" pitchFamily="18" charset="0"/>
              </a:rPr>
              <a:t>jurisdiction</a:t>
            </a:r>
            <a:r>
              <a:rPr lang="en-US" altLang="en-US" sz="1800" dirty="0">
                <a:cs typeface="Times New Roman" panose="02020603050405020304" pitchFamily="18" charset="0"/>
              </a:rPr>
              <a:t> </a:t>
            </a:r>
            <a:r>
              <a:rPr lang="en-US" altLang="en-US" sz="1800" dirty="0">
                <a:solidFill>
                  <a:schemeClr val="accent2"/>
                </a:solidFill>
                <a:cs typeface="Times New Roman" panose="02020603050405020304" pitchFamily="18" charset="0"/>
              </a:rPr>
              <a:t>and to deliberate toward a decision on the matter, or both</a:t>
            </a:r>
            <a:r>
              <a:rPr lang="en-US" altLang="en-US" sz="1800" dirty="0">
                <a:cs typeface="Times New Roman" panose="02020603050405020304" pitchFamily="18" charset="0"/>
              </a:rPr>
              <a:t>.</a:t>
            </a:r>
          </a:p>
          <a:p>
            <a:pPr lvl="1"/>
            <a:r>
              <a:rPr lang="en-US" altLang="en-US" sz="1800" dirty="0">
                <a:cs typeface="Times New Roman" panose="02020603050405020304" pitchFamily="18" charset="0"/>
              </a:rPr>
              <a:t>Training as long as there is no </a:t>
            </a:r>
            <a:r>
              <a:rPr lang="en-US" altLang="en-US" sz="1800" dirty="0">
                <a:solidFill>
                  <a:schemeClr val="accent2"/>
                </a:solidFill>
                <a:cs typeface="Times New Roman" panose="02020603050405020304" pitchFamily="18" charset="0"/>
              </a:rPr>
              <a:t>deliberation or action </a:t>
            </a:r>
            <a:r>
              <a:rPr lang="en-US" altLang="en-US" sz="1800" dirty="0">
                <a:cs typeface="Times New Roman" panose="02020603050405020304" pitchFamily="18" charset="0"/>
              </a:rPr>
              <a:t>on any matter within the public body’s </a:t>
            </a:r>
            <a:r>
              <a:rPr lang="en-US" altLang="en-US" sz="1800" dirty="0">
                <a:solidFill>
                  <a:schemeClr val="accent2"/>
                </a:solidFill>
                <a:cs typeface="Times New Roman" panose="02020603050405020304" pitchFamily="18" charset="0"/>
              </a:rPr>
              <a:t>jurisdiction and control</a:t>
            </a:r>
            <a:r>
              <a:rPr lang="en-US" altLang="en-US" sz="1800" dirty="0">
                <a:cs typeface="Times New Roman" panose="02020603050405020304" pitchFamily="18" charset="0"/>
              </a:rPr>
              <a:t>. </a:t>
            </a:r>
          </a:p>
          <a:p>
            <a:pPr lvl="1"/>
            <a:r>
              <a:rPr lang="en-US" sz="1800" dirty="0"/>
              <a:t>Pre-meeting discussion to remove or delay discussion of items from agenda.</a:t>
            </a:r>
            <a:r>
              <a:rPr lang="en-US" sz="1800" b="0" i="0" dirty="0">
                <a:solidFill>
                  <a:srgbClr val="000000"/>
                </a:solidFill>
                <a:effectLst/>
              </a:rPr>
              <a:t> </a:t>
            </a:r>
          </a:p>
        </p:txBody>
      </p:sp>
    </p:spTree>
    <p:extLst>
      <p:ext uri="{BB962C8B-B14F-4D97-AF65-F5344CB8AC3E}">
        <p14:creationId xmlns:p14="http://schemas.microsoft.com/office/powerpoint/2010/main" val="1157202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447708" cy="646176"/>
          </a:xfrm>
        </p:spPr>
        <p:txBody>
          <a:bodyPr/>
          <a:lstStyle/>
          <a:p>
            <a:pPr algn="ctr"/>
            <a:r>
              <a:rPr lang="en-US" b="1" dirty="0">
                <a:solidFill>
                  <a:schemeClr val="tx1"/>
                </a:solidFill>
                <a:cs typeface="Times New Roman" panose="02020603050405020304" pitchFamily="18" charset="0"/>
              </a:rPr>
              <a:t>Violations</a:t>
            </a:r>
          </a:p>
        </p:txBody>
      </p:sp>
      <p:sp>
        <p:nvSpPr>
          <p:cNvPr id="3" name="Content Placeholder 2"/>
          <p:cNvSpPr>
            <a:spLocks noGrp="1"/>
          </p:cNvSpPr>
          <p:nvPr>
            <p:ph idx="1"/>
          </p:nvPr>
        </p:nvSpPr>
        <p:spPr>
          <a:xfrm>
            <a:off x="278811" y="1365504"/>
            <a:ext cx="7778496" cy="5157216"/>
          </a:xfrm>
        </p:spPr>
        <p:txBody>
          <a:bodyPr>
            <a:noAutofit/>
          </a:bodyPr>
          <a:lstStyle/>
          <a:p>
            <a:pPr>
              <a:defRPr/>
            </a:pPr>
            <a:r>
              <a:rPr lang="en-US" dirty="0">
                <a:cs typeface="Times New Roman" panose="02020603050405020304" pitchFamily="18" charset="0"/>
              </a:rPr>
              <a:t>Actions taken in violation of the law are void. NRS 241.036.</a:t>
            </a:r>
          </a:p>
          <a:p>
            <a:pPr>
              <a:defRPr/>
            </a:pPr>
            <a:r>
              <a:rPr lang="en-US" dirty="0">
                <a:cs typeface="Times New Roman" panose="02020603050405020304" pitchFamily="18" charset="0"/>
              </a:rPr>
              <a:t>The OAG has statutory enforcement powers under the OML and the authority to investigate and prosecute violations of the OML. NRS 241.037; NRS 241.039; NRS 241.040.</a:t>
            </a:r>
          </a:p>
          <a:p>
            <a:pPr>
              <a:defRPr/>
            </a:pPr>
            <a:r>
              <a:rPr lang="en-US" dirty="0"/>
              <a:t>The OAG has subpoena authority to investigate from NRS 241.039.</a:t>
            </a:r>
          </a:p>
          <a:p>
            <a:pPr>
              <a:defRPr/>
            </a:pPr>
            <a:r>
              <a:rPr lang="en-US" dirty="0"/>
              <a:t>The OAG typically will not investigate complaints regarding alleged violations which occurred more than 120 days before. </a:t>
            </a:r>
          </a:p>
          <a:p>
            <a:pPr>
              <a:defRPr/>
            </a:pPr>
            <a:r>
              <a:rPr lang="en-US" dirty="0"/>
              <a:t>The OAG may decline to investigate if it determined that the interests of the complainant are not significantly affected by the alleged violation with some exceptions. NRS 241.039(3).</a:t>
            </a:r>
          </a:p>
          <a:p>
            <a:pPr>
              <a:defRPr/>
            </a:pPr>
            <a:r>
              <a:rPr lang="en-US" dirty="0">
                <a:cs typeface="Times New Roman" panose="02020603050405020304" pitchFamily="18" charset="0"/>
              </a:rPr>
              <a:t>When a violation of the OML occurs or is alleged, the OAG recommends that the public body make every effort to promptly correct the apparent violation. NRS 241.0365. But corrective action is prospective only. NRS 241.0365(5).</a:t>
            </a:r>
          </a:p>
        </p:txBody>
      </p:sp>
    </p:spTree>
    <p:extLst>
      <p:ext uri="{BB962C8B-B14F-4D97-AF65-F5344CB8AC3E}">
        <p14:creationId xmlns:p14="http://schemas.microsoft.com/office/powerpoint/2010/main" val="1689934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5A452-4CBA-4420-942D-A34696F74510}"/>
              </a:ext>
            </a:extLst>
          </p:cNvPr>
          <p:cNvSpPr>
            <a:spLocks noGrp="1"/>
          </p:cNvSpPr>
          <p:nvPr>
            <p:ph type="title"/>
          </p:nvPr>
        </p:nvSpPr>
        <p:spPr>
          <a:xfrm>
            <a:off x="609599" y="609600"/>
            <a:ext cx="7176636" cy="739140"/>
          </a:xfrm>
        </p:spPr>
        <p:txBody>
          <a:bodyPr/>
          <a:lstStyle/>
          <a:p>
            <a:pPr algn="ctr"/>
            <a:r>
              <a:rPr lang="en-US" b="1" dirty="0">
                <a:solidFill>
                  <a:schemeClr val="tx1"/>
                </a:solidFill>
              </a:rPr>
              <a:t>Violations Cont.</a:t>
            </a:r>
          </a:p>
        </p:txBody>
      </p:sp>
      <p:sp>
        <p:nvSpPr>
          <p:cNvPr id="3" name="Content Placeholder 2">
            <a:extLst>
              <a:ext uri="{FF2B5EF4-FFF2-40B4-BE49-F238E27FC236}">
                <a16:creationId xmlns:a16="http://schemas.microsoft.com/office/drawing/2014/main" id="{1FEBF2B5-8258-4B4D-BCE8-E64E46662A47}"/>
              </a:ext>
            </a:extLst>
          </p:cNvPr>
          <p:cNvSpPr>
            <a:spLocks noGrp="1"/>
          </p:cNvSpPr>
          <p:nvPr>
            <p:ph idx="1"/>
          </p:nvPr>
        </p:nvSpPr>
        <p:spPr>
          <a:xfrm>
            <a:off x="269104" y="1488613"/>
            <a:ext cx="7517131" cy="3880773"/>
          </a:xfrm>
        </p:spPr>
        <p:txBody>
          <a:bodyPr/>
          <a:lstStyle/>
          <a:p>
            <a:pPr>
              <a:defRPr/>
            </a:pPr>
            <a:r>
              <a:rPr lang="en-US" dirty="0">
                <a:cs typeface="Times New Roman" panose="02020603050405020304" pitchFamily="18" charset="0"/>
              </a:rPr>
              <a:t>Any person denied a right conferred by this chapter may sue to have an action declared void, to require compliance with or prevent violations of this chapter. </a:t>
            </a:r>
            <a:r>
              <a:rPr lang="en-US" dirty="0">
                <a:solidFill>
                  <a:schemeClr val="accent2"/>
                </a:solidFill>
                <a:cs typeface="Times New Roman" panose="02020603050405020304" pitchFamily="18" charset="0"/>
              </a:rPr>
              <a:t>The court may order payment of reasonable attorney's fees and court costs to a successful plaintiff in a suit brought under this subsection. NRS 241.037(2).</a:t>
            </a:r>
          </a:p>
          <a:p>
            <a:pPr>
              <a:defRPr/>
            </a:pPr>
            <a:r>
              <a:rPr lang="en-US" dirty="0">
                <a:cs typeface="Times New Roman" panose="02020603050405020304" pitchFamily="18" charset="0"/>
              </a:rPr>
              <a:t>Criminal and Civil Penalties may apply if violation is knowing. NRS 241.040.</a:t>
            </a:r>
          </a:p>
          <a:p>
            <a:pPr>
              <a:defRPr/>
            </a:pPr>
            <a:r>
              <a:rPr lang="en-US" dirty="0">
                <a:cs typeface="Times New Roman" panose="02020603050405020304" pitchFamily="18" charset="0"/>
              </a:rPr>
              <a:t>If a member of the public body relies on legal advice, no criminal penalty or administrative fine may be imposed. NRS 241.040(6).</a:t>
            </a:r>
          </a:p>
          <a:p>
            <a:endParaRPr lang="en-US" dirty="0"/>
          </a:p>
        </p:txBody>
      </p:sp>
    </p:spTree>
    <p:extLst>
      <p:ext uri="{BB962C8B-B14F-4D97-AF65-F5344CB8AC3E}">
        <p14:creationId xmlns:p14="http://schemas.microsoft.com/office/powerpoint/2010/main" val="3904047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697343" cy="841248"/>
          </a:xfrm>
        </p:spPr>
        <p:txBody>
          <a:bodyPr/>
          <a:lstStyle/>
          <a:p>
            <a:pPr algn="ctr"/>
            <a:r>
              <a:rPr lang="en-US" b="1" dirty="0">
                <a:solidFill>
                  <a:schemeClr val="tx1"/>
                </a:solidFill>
              </a:rPr>
              <a:t>Further Resources</a:t>
            </a:r>
          </a:p>
        </p:txBody>
      </p:sp>
      <p:sp>
        <p:nvSpPr>
          <p:cNvPr id="3" name="Content Placeholder 2"/>
          <p:cNvSpPr>
            <a:spLocks noGrp="1"/>
          </p:cNvSpPr>
          <p:nvPr>
            <p:ph idx="1"/>
          </p:nvPr>
        </p:nvSpPr>
        <p:spPr>
          <a:xfrm>
            <a:off x="259967" y="1548545"/>
            <a:ext cx="7046975" cy="4480787"/>
          </a:xfrm>
        </p:spPr>
        <p:txBody>
          <a:bodyPr>
            <a:normAutofit/>
          </a:bodyPr>
          <a:lstStyle/>
          <a:p>
            <a:pPr>
              <a:defRPr/>
            </a:pPr>
            <a:r>
              <a:rPr lang="en-US" dirty="0"/>
              <a:t>OAG’s Open Meeting Law Manual</a:t>
            </a:r>
            <a:r>
              <a:rPr lang="en-US" dirty="0">
                <a:solidFill>
                  <a:schemeClr val="tx1"/>
                </a:solidFill>
                <a:effectLst>
                  <a:outerShdw blurRad="38100" dist="38100" dir="2700000" algn="tl">
                    <a:srgbClr val="FFFFFF"/>
                  </a:outerShdw>
                </a:effectLst>
              </a:rPr>
              <a:t>(12</a:t>
            </a:r>
            <a:r>
              <a:rPr lang="en-US" baseline="30000" dirty="0">
                <a:solidFill>
                  <a:schemeClr val="tx1"/>
                </a:solidFill>
                <a:effectLst>
                  <a:outerShdw blurRad="38100" dist="38100" dir="2700000" algn="tl">
                    <a:srgbClr val="FFFFFF"/>
                  </a:outerShdw>
                </a:effectLst>
              </a:rPr>
              <a:t>th</a:t>
            </a:r>
            <a:r>
              <a:rPr lang="en-US" dirty="0">
                <a:solidFill>
                  <a:schemeClr val="tx1"/>
                </a:solidFill>
                <a:effectLst>
                  <a:outerShdw blurRad="38100" dist="38100" dir="2700000" algn="tl">
                    <a:srgbClr val="FFFFFF"/>
                  </a:outerShdw>
                </a:effectLst>
              </a:rPr>
              <a:t> ed., Updated March 2019)</a:t>
            </a:r>
          </a:p>
          <a:p>
            <a:pPr lvl="1">
              <a:defRPr/>
            </a:pPr>
            <a:r>
              <a:rPr lang="en-US" sz="1800" dirty="0"/>
              <a:t>Statutory provisions</a:t>
            </a:r>
          </a:p>
          <a:p>
            <a:pPr lvl="1">
              <a:defRPr/>
            </a:pPr>
            <a:r>
              <a:rPr lang="en-US" sz="1800" dirty="0"/>
              <a:t>Explanation of requirements</a:t>
            </a:r>
          </a:p>
          <a:p>
            <a:pPr lvl="1">
              <a:defRPr/>
            </a:pPr>
            <a:r>
              <a:rPr lang="en-US" sz="1800" dirty="0"/>
              <a:t>Examples</a:t>
            </a:r>
          </a:p>
          <a:p>
            <a:pPr lvl="1">
              <a:defRPr/>
            </a:pPr>
            <a:r>
              <a:rPr lang="en-US" sz="1800" dirty="0"/>
              <a:t>Compliance checklists</a:t>
            </a:r>
          </a:p>
          <a:p>
            <a:pPr lvl="1">
              <a:defRPr/>
            </a:pPr>
            <a:r>
              <a:rPr lang="en-US" sz="1800" dirty="0"/>
              <a:t>Sample Forms: agenda, minutes and notice of meeting to consider a person’s character, etc.</a:t>
            </a:r>
          </a:p>
          <a:p>
            <a:pPr>
              <a:defRPr/>
            </a:pPr>
            <a:r>
              <a:rPr lang="en-US" b="1" dirty="0"/>
              <a:t>Available on the Attorney General’s website at: http://ag.nv.gov/About/Governmental_Affairs/OML/</a:t>
            </a:r>
          </a:p>
          <a:p>
            <a:pPr>
              <a:defRPr/>
            </a:pPr>
            <a:r>
              <a:rPr lang="en-US" dirty="0"/>
              <a:t>OAG has an on call DAG to answer questions, Phone (775) 684-1100 or (702) 486-3420</a:t>
            </a:r>
          </a:p>
          <a:p>
            <a:endParaRPr lang="en-US" dirty="0"/>
          </a:p>
        </p:txBody>
      </p:sp>
    </p:spTree>
    <p:extLst>
      <p:ext uri="{BB962C8B-B14F-4D97-AF65-F5344CB8AC3E}">
        <p14:creationId xmlns:p14="http://schemas.microsoft.com/office/powerpoint/2010/main" val="3278376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041503" cy="707136"/>
          </a:xfrm>
        </p:spPr>
        <p:txBody>
          <a:bodyPr/>
          <a:lstStyle/>
          <a:p>
            <a:pPr algn="ctr"/>
            <a:r>
              <a:rPr lang="en-US" b="1" dirty="0">
                <a:solidFill>
                  <a:schemeClr val="tx1"/>
                </a:solidFill>
              </a:rPr>
              <a:t>Q &amp; A</a:t>
            </a:r>
          </a:p>
        </p:txBody>
      </p:sp>
      <p:sp>
        <p:nvSpPr>
          <p:cNvPr id="3" name="Content Placeholder 2"/>
          <p:cNvSpPr>
            <a:spLocks noGrp="1"/>
          </p:cNvSpPr>
          <p:nvPr>
            <p:ph idx="1"/>
          </p:nvPr>
        </p:nvSpPr>
        <p:spPr>
          <a:xfrm>
            <a:off x="272715" y="1655263"/>
            <a:ext cx="6347714" cy="3880773"/>
          </a:xfrm>
        </p:spPr>
        <p:txBody>
          <a:bodyPr/>
          <a:lstStyle/>
          <a:p>
            <a:r>
              <a:rPr lang="en-US" altLang="en-US" dirty="0"/>
              <a:t>My Contact Information:</a:t>
            </a:r>
          </a:p>
          <a:p>
            <a:pPr lvl="1"/>
            <a:r>
              <a:rPr lang="en-US" altLang="en-US" dirty="0"/>
              <a:t>David Gardner</a:t>
            </a:r>
          </a:p>
          <a:p>
            <a:pPr lvl="1"/>
            <a:r>
              <a:rPr lang="en-US" altLang="en-US" dirty="0"/>
              <a:t>Senior Deputy Attorney General</a:t>
            </a:r>
          </a:p>
          <a:p>
            <a:pPr lvl="1"/>
            <a:r>
              <a:rPr lang="en-US" altLang="en-US" dirty="0"/>
              <a:t>Telephone (702) 486-5714</a:t>
            </a:r>
          </a:p>
          <a:p>
            <a:pPr lvl="1"/>
            <a:r>
              <a:rPr lang="en-US" altLang="en-US" dirty="0"/>
              <a:t>dgardner@ag.nv.gov</a:t>
            </a:r>
          </a:p>
          <a:p>
            <a:endParaRPr lang="en-US" dirty="0"/>
          </a:p>
        </p:txBody>
      </p:sp>
    </p:spTree>
    <p:extLst>
      <p:ext uri="{BB962C8B-B14F-4D97-AF65-F5344CB8AC3E}">
        <p14:creationId xmlns:p14="http://schemas.microsoft.com/office/powerpoint/2010/main" val="2251574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018421" cy="841248"/>
          </a:xfrm>
        </p:spPr>
        <p:txBody>
          <a:bodyPr/>
          <a:lstStyle/>
          <a:p>
            <a:pPr algn="ctr"/>
            <a:r>
              <a:rPr lang="en-US" b="1" dirty="0">
                <a:solidFill>
                  <a:schemeClr val="tx1"/>
                </a:solidFill>
              </a:rPr>
              <a:t>Legislative Intent</a:t>
            </a:r>
          </a:p>
        </p:txBody>
      </p:sp>
      <p:sp>
        <p:nvSpPr>
          <p:cNvPr id="3" name="Content Placeholder 2"/>
          <p:cNvSpPr>
            <a:spLocks noGrp="1"/>
          </p:cNvSpPr>
          <p:nvPr>
            <p:ph idx="1"/>
          </p:nvPr>
        </p:nvSpPr>
        <p:spPr>
          <a:xfrm>
            <a:off x="234815" y="1542288"/>
            <a:ext cx="7393205" cy="4706112"/>
          </a:xfrm>
        </p:spPr>
        <p:txBody>
          <a:bodyPr>
            <a:noAutofit/>
          </a:bodyPr>
          <a:lstStyle/>
          <a:p>
            <a:r>
              <a:rPr lang="en-US" altLang="en-US" dirty="0">
                <a:cs typeface="Times New Roman" panose="02020603050405020304" pitchFamily="18" charset="0"/>
              </a:rPr>
              <a:t>“In exacting this chapter, the Legislature finds and declares that </a:t>
            </a:r>
            <a:r>
              <a:rPr lang="en-US" altLang="en-US" dirty="0">
                <a:solidFill>
                  <a:schemeClr val="accent2"/>
                </a:solidFill>
                <a:cs typeface="Times New Roman" panose="02020603050405020304" pitchFamily="18" charset="0"/>
              </a:rPr>
              <a:t>all public bodies exist to aid in the conduct of the people’s business</a:t>
            </a:r>
            <a:r>
              <a:rPr lang="en-US" altLang="en-US" dirty="0">
                <a:cs typeface="Times New Roman" panose="02020603050405020304" pitchFamily="18" charset="0"/>
              </a:rPr>
              <a:t>.  It is the intent of the law that their actions be taken openly and that their deliberations be conducted openly.” NRS 241.010.</a:t>
            </a:r>
          </a:p>
          <a:p>
            <a:r>
              <a:rPr lang="en-US" altLang="en-US" dirty="0">
                <a:cs typeface="Times New Roman" panose="02020603050405020304" pitchFamily="18" charset="0"/>
              </a:rPr>
              <a:t>“</a:t>
            </a:r>
            <a:r>
              <a:rPr lang="en-US" b="0" i="0" dirty="0">
                <a:solidFill>
                  <a:srgbClr val="000000"/>
                </a:solidFill>
                <a:effectLst/>
              </a:rPr>
              <a:t>The exceptions provided to this chapter, and electronic communication, must not be used to circumvent the spirit or letter of this chapter to deliberate or act, outside of an open and public meeting, upon a matter over which the public body has supervision, control, jurisdiction or advisory powers</a:t>
            </a:r>
            <a:r>
              <a:rPr lang="en-US" altLang="en-US" dirty="0">
                <a:cs typeface="Times New Roman" panose="02020603050405020304" pitchFamily="18" charset="0"/>
              </a:rPr>
              <a:t>.” NRS 241.016(4).</a:t>
            </a:r>
          </a:p>
          <a:p>
            <a:r>
              <a:rPr lang="en-US" altLang="en-US" dirty="0">
                <a:cs typeface="Times New Roman" panose="02020603050405020304" pitchFamily="18" charset="0"/>
              </a:rPr>
              <a:t>“A statute promulgated for the public benefit such as a </a:t>
            </a:r>
            <a:r>
              <a:rPr lang="en-US" altLang="en-US" dirty="0">
                <a:solidFill>
                  <a:schemeClr val="accent2"/>
                </a:solidFill>
                <a:cs typeface="Times New Roman" panose="02020603050405020304" pitchFamily="18" charset="0"/>
              </a:rPr>
              <a:t>public meeting law should be liberally construed and broadly interpreted </a:t>
            </a:r>
            <a:r>
              <a:rPr lang="en-US" altLang="en-US" dirty="0">
                <a:cs typeface="Times New Roman" panose="02020603050405020304" pitchFamily="18" charset="0"/>
              </a:rPr>
              <a:t>to promote openness in government.”</a:t>
            </a:r>
            <a:r>
              <a:rPr lang="en-US" altLang="en-US" i="1" dirty="0">
                <a:cs typeface="Times New Roman" panose="02020603050405020304" pitchFamily="18" charset="0"/>
              </a:rPr>
              <a:t> Dewey v. Redevelopment Agency of Reno </a:t>
            </a:r>
            <a:r>
              <a:rPr lang="en-US" altLang="en-US" dirty="0">
                <a:cs typeface="Times New Roman" panose="02020603050405020304" pitchFamily="18" charset="0"/>
              </a:rPr>
              <a:t>119 Nev. 87, 94, 64 P.3d 1070, 1075 (2003)</a:t>
            </a:r>
          </a:p>
        </p:txBody>
      </p:sp>
    </p:spTree>
    <p:extLst>
      <p:ext uri="{BB962C8B-B14F-4D97-AF65-F5344CB8AC3E}">
        <p14:creationId xmlns:p14="http://schemas.microsoft.com/office/powerpoint/2010/main" val="1051707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343" y="343382"/>
            <a:ext cx="7024614" cy="1352968"/>
          </a:xfrm>
        </p:spPr>
        <p:txBody>
          <a:bodyPr>
            <a:normAutofit/>
          </a:bodyPr>
          <a:lstStyle/>
          <a:p>
            <a:pPr algn="ctr"/>
            <a:r>
              <a:rPr lang="en-US" b="1" dirty="0">
                <a:solidFill>
                  <a:schemeClr val="tx1"/>
                </a:solidFill>
                <a:cs typeface="Times New Roman" panose="02020603050405020304" pitchFamily="18" charset="0"/>
              </a:rPr>
              <a:t>Applicability of the Open Meeting Law</a:t>
            </a:r>
          </a:p>
        </p:txBody>
      </p:sp>
      <p:sp>
        <p:nvSpPr>
          <p:cNvPr id="3" name="Content Placeholder 2"/>
          <p:cNvSpPr>
            <a:spLocks noGrp="1"/>
          </p:cNvSpPr>
          <p:nvPr>
            <p:ph idx="1"/>
          </p:nvPr>
        </p:nvSpPr>
        <p:spPr>
          <a:xfrm>
            <a:off x="264054" y="1696350"/>
            <a:ext cx="7339903" cy="4238681"/>
          </a:xfrm>
        </p:spPr>
        <p:txBody>
          <a:bodyPr>
            <a:normAutofit lnSpcReduction="10000"/>
          </a:bodyPr>
          <a:lstStyle/>
          <a:p>
            <a:r>
              <a:rPr lang="en-US" altLang="en-US" sz="1900" dirty="0">
                <a:cs typeface="Times New Roman" panose="02020603050405020304" pitchFamily="18" charset="0"/>
              </a:rPr>
              <a:t>All </a:t>
            </a:r>
            <a:r>
              <a:rPr lang="en-US" altLang="en-US" sz="1900" b="1" dirty="0">
                <a:solidFill>
                  <a:schemeClr val="accent2"/>
                </a:solidFill>
                <a:cs typeface="Times New Roman" panose="02020603050405020304" pitchFamily="18" charset="0"/>
              </a:rPr>
              <a:t>meetings</a:t>
            </a:r>
            <a:r>
              <a:rPr lang="en-US" altLang="en-US" sz="1900" dirty="0">
                <a:solidFill>
                  <a:schemeClr val="accent2"/>
                </a:solidFill>
                <a:cs typeface="Times New Roman" panose="02020603050405020304" pitchFamily="18" charset="0"/>
              </a:rPr>
              <a:t> </a:t>
            </a:r>
            <a:r>
              <a:rPr lang="en-US" altLang="en-US" sz="1900" dirty="0">
                <a:cs typeface="Times New Roman" panose="02020603050405020304" pitchFamily="18" charset="0"/>
              </a:rPr>
              <a:t>of </a:t>
            </a:r>
            <a:r>
              <a:rPr lang="en-US" altLang="en-US" sz="1900" b="1" dirty="0">
                <a:solidFill>
                  <a:schemeClr val="accent2"/>
                </a:solidFill>
                <a:cs typeface="Times New Roman" panose="02020603050405020304" pitchFamily="18" charset="0"/>
              </a:rPr>
              <a:t>public bodies </a:t>
            </a:r>
            <a:r>
              <a:rPr lang="en-US" altLang="en-US" sz="1900" dirty="0">
                <a:cs typeface="Times New Roman" panose="02020603050405020304" pitchFamily="18" charset="0"/>
              </a:rPr>
              <a:t>must be open and public, and all persons must be permitted to attend any meeting of these public bodies at a </a:t>
            </a:r>
            <a:r>
              <a:rPr lang="en-US" altLang="en-US" sz="1900" b="1" dirty="0">
                <a:solidFill>
                  <a:schemeClr val="accent2"/>
                </a:solidFill>
                <a:cs typeface="Times New Roman" panose="02020603050405020304" pitchFamily="18" charset="0"/>
              </a:rPr>
              <a:t>physical location </a:t>
            </a:r>
            <a:r>
              <a:rPr lang="en-US" altLang="en-US" sz="1900" dirty="0">
                <a:cs typeface="Times New Roman" panose="02020603050405020304" pitchFamily="18" charset="0"/>
              </a:rPr>
              <a:t>or by means of a </a:t>
            </a:r>
            <a:r>
              <a:rPr lang="en-US" altLang="en-US" sz="1900" b="1" dirty="0">
                <a:solidFill>
                  <a:schemeClr val="accent2"/>
                </a:solidFill>
                <a:cs typeface="Times New Roman" panose="02020603050405020304" pitchFamily="18" charset="0"/>
              </a:rPr>
              <a:t>remote technology system</a:t>
            </a:r>
            <a:r>
              <a:rPr lang="en-US" altLang="en-US" sz="1900" dirty="0">
                <a:cs typeface="Times New Roman" panose="02020603050405020304" pitchFamily="18" charset="0"/>
              </a:rPr>
              <a:t>. NRS 241.020(1)</a:t>
            </a:r>
          </a:p>
          <a:p>
            <a:r>
              <a:rPr lang="en-US" altLang="en-US" sz="1900" dirty="0">
                <a:cs typeface="Times New Roman" panose="02020603050405020304" pitchFamily="18" charset="0"/>
              </a:rPr>
              <a:t>Administrative, legislative, and executive organizations may all be “public bodies.” (the Legislature is not-NRS 241.016(2)(a))</a:t>
            </a:r>
          </a:p>
          <a:p>
            <a:r>
              <a:rPr lang="en-US" altLang="en-US" sz="1900" dirty="0"/>
              <a:t>Public bodies working on behalf of Nevada citizens must conduct open meetings in conformity with the statutory requirements of the OML including the requirement to publish an agenda that provides full notice and disclosure of discussion topics and any possible action.</a:t>
            </a:r>
          </a:p>
          <a:p>
            <a:r>
              <a:rPr lang="en-US" sz="1900" dirty="0">
                <a:cs typeface="Times New Roman" panose="02020603050405020304" pitchFamily="18" charset="0"/>
              </a:rPr>
              <a:t>Includes subcommittees created by public bodies. NRS 241.015(4)(d). </a:t>
            </a:r>
          </a:p>
          <a:p>
            <a:endParaRPr lang="en-US" dirty="0">
              <a:cs typeface="Times New Roman" panose="02020603050405020304" pitchFamily="18" charset="0"/>
            </a:endParaRPr>
          </a:p>
          <a:p>
            <a:endParaRPr lang="en-US" dirty="0">
              <a:cs typeface="Times New Roman" panose="02020603050405020304" pitchFamily="18" charset="0"/>
            </a:endParaRPr>
          </a:p>
        </p:txBody>
      </p:sp>
    </p:spTree>
    <p:extLst>
      <p:ext uri="{BB962C8B-B14F-4D97-AF65-F5344CB8AC3E}">
        <p14:creationId xmlns:p14="http://schemas.microsoft.com/office/powerpoint/2010/main" val="3883008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983" y="268224"/>
            <a:ext cx="7330922" cy="719328"/>
          </a:xfrm>
        </p:spPr>
        <p:txBody>
          <a:bodyPr/>
          <a:lstStyle/>
          <a:p>
            <a:pPr algn="ctr"/>
            <a:r>
              <a:rPr lang="en-US" b="1" dirty="0">
                <a:solidFill>
                  <a:schemeClr val="tx1"/>
                </a:solidFill>
              </a:rPr>
              <a:t>What is a Public Body?</a:t>
            </a:r>
          </a:p>
        </p:txBody>
      </p:sp>
      <p:sp>
        <p:nvSpPr>
          <p:cNvPr id="3" name="Content Placeholder 2"/>
          <p:cNvSpPr>
            <a:spLocks noGrp="1"/>
          </p:cNvSpPr>
          <p:nvPr>
            <p:ph idx="1"/>
          </p:nvPr>
        </p:nvSpPr>
        <p:spPr>
          <a:xfrm>
            <a:off x="276331" y="1317498"/>
            <a:ext cx="7688574" cy="4937760"/>
          </a:xfrm>
        </p:spPr>
        <p:txBody>
          <a:bodyPr>
            <a:normAutofit fontScale="92500"/>
          </a:bodyPr>
          <a:lstStyle/>
          <a:p>
            <a:r>
              <a:rPr lang="en-US" altLang="en-US" sz="1900" dirty="0"/>
              <a:t>NRS 241.015(4)(a):  </a:t>
            </a:r>
          </a:p>
          <a:p>
            <a:pPr lvl="1"/>
            <a:r>
              <a:rPr lang="en-US" altLang="en-US" sz="1900" dirty="0"/>
              <a:t>Any administrative, advisory, executive or legislative body of the State or a local government</a:t>
            </a:r>
          </a:p>
          <a:p>
            <a:pPr lvl="1"/>
            <a:r>
              <a:rPr lang="en-US" altLang="en-US" sz="1900" dirty="0"/>
              <a:t>Consisting of 2 or more people, </a:t>
            </a:r>
          </a:p>
          <a:p>
            <a:pPr lvl="1"/>
            <a:r>
              <a:rPr lang="en-US" altLang="en-US" sz="1900" dirty="0"/>
              <a:t>Expends or disburses or is supported in whole or in part by tax revenue, or makes recommendations to any entity which expends or disburses or is supported in whole or in part by tax revenue,</a:t>
            </a:r>
          </a:p>
          <a:p>
            <a:pPr lvl="1"/>
            <a:r>
              <a:rPr lang="en-US" altLang="en-US" sz="1900" dirty="0"/>
              <a:t>Make collective decisions or recommendations (staff meetings within an agency or interagency meetings with no independent legal authority, budget, and formal mission or purpose will not fall within the definition of a public body) OMLO 2004-04</a:t>
            </a:r>
          </a:p>
          <a:p>
            <a:r>
              <a:rPr lang="en-US" altLang="en-US" sz="1900" dirty="0"/>
              <a:t>Created by the Constitution, statute, city charter, The Nevada Administrative Code, an executive order from the Governor, resolution or formal action from a body created by statue or local ordinance or a resolution or action by a political subdivision</a:t>
            </a:r>
          </a:p>
          <a:p>
            <a:endParaRPr lang="en-US" dirty="0"/>
          </a:p>
        </p:txBody>
      </p:sp>
    </p:spTree>
    <p:extLst>
      <p:ext uri="{BB962C8B-B14F-4D97-AF65-F5344CB8AC3E}">
        <p14:creationId xmlns:p14="http://schemas.microsoft.com/office/powerpoint/2010/main" val="1077354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122014" cy="743712"/>
          </a:xfrm>
        </p:spPr>
        <p:txBody>
          <a:bodyPr/>
          <a:lstStyle/>
          <a:p>
            <a:pPr algn="ctr"/>
            <a:r>
              <a:rPr lang="en-US" b="1" dirty="0">
                <a:solidFill>
                  <a:schemeClr val="tx1"/>
                </a:solidFill>
                <a:cs typeface="Times New Roman" panose="02020603050405020304" pitchFamily="18" charset="0"/>
              </a:rPr>
              <a:t>What is a Meeting?</a:t>
            </a:r>
          </a:p>
        </p:txBody>
      </p:sp>
      <p:sp>
        <p:nvSpPr>
          <p:cNvPr id="3" name="Content Placeholder 2"/>
          <p:cNvSpPr>
            <a:spLocks noGrp="1"/>
          </p:cNvSpPr>
          <p:nvPr>
            <p:ph idx="1"/>
          </p:nvPr>
        </p:nvSpPr>
        <p:spPr>
          <a:xfrm>
            <a:off x="294493" y="1557207"/>
            <a:ext cx="7437120" cy="4434519"/>
          </a:xfrm>
        </p:spPr>
        <p:txBody>
          <a:bodyPr>
            <a:noAutofit/>
          </a:bodyPr>
          <a:lstStyle/>
          <a:p>
            <a:r>
              <a:rPr lang="en-US" dirty="0">
                <a:cs typeface="Times New Roman" panose="02020603050405020304" pitchFamily="18" charset="0"/>
              </a:rPr>
              <a:t>NRS 241.015 says:</a:t>
            </a:r>
          </a:p>
          <a:p>
            <a:pPr lvl="1"/>
            <a:r>
              <a:rPr lang="en-US" sz="1800" b="1" dirty="0">
                <a:cs typeface="Times New Roman" panose="02020603050405020304" pitchFamily="18" charset="0"/>
              </a:rPr>
              <a:t>Quorum </a:t>
            </a:r>
            <a:r>
              <a:rPr lang="en-US" sz="1800" dirty="0">
                <a:cs typeface="Times New Roman" panose="02020603050405020304" pitchFamily="18" charset="0"/>
              </a:rPr>
              <a:t>of members of a public body </a:t>
            </a:r>
            <a:r>
              <a:rPr lang="en-US" sz="1800" i="1" dirty="0">
                <a:cs typeface="Times New Roman" panose="02020603050405020304" pitchFamily="18" charset="0"/>
              </a:rPr>
              <a:t>gathering</a:t>
            </a:r>
            <a:r>
              <a:rPr lang="en-US" sz="1800" dirty="0">
                <a:cs typeface="Times New Roman" panose="02020603050405020304" pitchFamily="18" charset="0"/>
              </a:rPr>
              <a:t> together with:</a:t>
            </a:r>
          </a:p>
          <a:p>
            <a:pPr lvl="1"/>
            <a:r>
              <a:rPr lang="en-US" sz="1800" b="1" dirty="0">
                <a:cs typeface="Times New Roman" panose="02020603050405020304" pitchFamily="18" charset="0"/>
              </a:rPr>
              <a:t>Deliberation </a:t>
            </a:r>
            <a:r>
              <a:rPr lang="en-US" sz="1800" dirty="0">
                <a:cs typeface="Times New Roman" panose="02020603050405020304" pitchFamily="18" charset="0"/>
              </a:rPr>
              <a:t>toward a decision; </a:t>
            </a:r>
            <a:r>
              <a:rPr lang="en-US" sz="1800" dirty="0">
                <a:solidFill>
                  <a:schemeClr val="accent2"/>
                </a:solidFill>
                <a:cs typeface="Times New Roman" panose="02020603050405020304" pitchFamily="18" charset="0"/>
              </a:rPr>
              <a:t>and/or</a:t>
            </a:r>
          </a:p>
          <a:p>
            <a:pPr lvl="1"/>
            <a:r>
              <a:rPr lang="en-US" sz="1800" b="1" dirty="0">
                <a:cs typeface="Times New Roman" panose="02020603050405020304" pitchFamily="18" charset="0"/>
              </a:rPr>
              <a:t>Action</a:t>
            </a:r>
            <a:r>
              <a:rPr lang="en-US" sz="1800" dirty="0">
                <a:cs typeface="Times New Roman" panose="02020603050405020304" pitchFamily="18" charset="0"/>
              </a:rPr>
              <a:t>: which means making a decision, commitment or promise over a matter within the public body’s supervision, jurisdiction, control or advisory power.</a:t>
            </a:r>
          </a:p>
          <a:p>
            <a:r>
              <a:rPr lang="en-US" dirty="0">
                <a:cs typeface="Times New Roman" panose="02020603050405020304" pitchFamily="18" charset="0"/>
              </a:rPr>
              <a:t>A quorum is a simple majority of the total body NRS 241.015(5); action requires majority vote of members present NRS 241.015(1).</a:t>
            </a:r>
          </a:p>
          <a:p>
            <a:endParaRPr lang="en-US" dirty="0">
              <a:solidFill>
                <a:schemeClr val="accent2"/>
              </a:solidFill>
              <a:cs typeface="Times New Roman" panose="02020603050405020304" pitchFamily="18" charset="0"/>
            </a:endParaRPr>
          </a:p>
          <a:p>
            <a:r>
              <a:rPr lang="en-US" dirty="0">
                <a:solidFill>
                  <a:schemeClr val="accent2"/>
                </a:solidFill>
                <a:cs typeface="Times New Roman" panose="02020603050405020304" pitchFamily="18" charset="0"/>
              </a:rPr>
              <a:t>Quorum + (Deliberation or Action) = Meeting</a:t>
            </a:r>
          </a:p>
        </p:txBody>
      </p:sp>
    </p:spTree>
    <p:extLst>
      <p:ext uri="{BB962C8B-B14F-4D97-AF65-F5344CB8AC3E}">
        <p14:creationId xmlns:p14="http://schemas.microsoft.com/office/powerpoint/2010/main" val="1298071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842525" cy="1320800"/>
          </a:xfrm>
        </p:spPr>
        <p:txBody>
          <a:bodyPr/>
          <a:lstStyle/>
          <a:p>
            <a:pPr algn="ctr"/>
            <a:r>
              <a:rPr lang="en-US" b="1" dirty="0">
                <a:solidFill>
                  <a:schemeClr val="tx1"/>
                </a:solidFill>
              </a:rPr>
              <a:t>Common Issues</a:t>
            </a:r>
          </a:p>
        </p:txBody>
      </p:sp>
      <p:sp>
        <p:nvSpPr>
          <p:cNvPr id="3" name="Content Placeholder 2"/>
          <p:cNvSpPr>
            <a:spLocks noGrp="1"/>
          </p:cNvSpPr>
          <p:nvPr>
            <p:ph idx="1"/>
          </p:nvPr>
        </p:nvSpPr>
        <p:spPr>
          <a:xfrm>
            <a:off x="283228" y="1523960"/>
            <a:ext cx="7168896" cy="4566131"/>
          </a:xfrm>
        </p:spPr>
        <p:txBody>
          <a:bodyPr>
            <a:noAutofit/>
          </a:bodyPr>
          <a:lstStyle/>
          <a:p>
            <a:r>
              <a:rPr lang="en-US" dirty="0"/>
              <a:t>Serial communications or “walking quorums” can constitute a constructive meeting.</a:t>
            </a:r>
          </a:p>
          <a:p>
            <a:r>
              <a:rPr lang="en-US" dirty="0"/>
              <a:t>A constructive quorum can exist with less than a quorum speaking together at any given time if opinions are relayed between members.</a:t>
            </a:r>
          </a:p>
          <a:p>
            <a:r>
              <a:rPr lang="en-US" dirty="0"/>
              <a:t>Email pitfalls – “Reply all” email chains can constitute a meeting.</a:t>
            </a:r>
          </a:p>
          <a:p>
            <a:r>
              <a:rPr lang="en-US" dirty="0"/>
              <a:t>Example of a constructive quorum: Two members of a five member public body discuss how they intend to vote on an issue and why.  One of those members then has that same discussion with a third member, including how both the first two members intend to vote and why.  A quorum (three members) has deliberated on an issue outside of a meeting.</a:t>
            </a:r>
          </a:p>
        </p:txBody>
      </p:sp>
    </p:spTree>
    <p:extLst>
      <p:ext uri="{BB962C8B-B14F-4D97-AF65-F5344CB8AC3E}">
        <p14:creationId xmlns:p14="http://schemas.microsoft.com/office/powerpoint/2010/main" val="1060036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156225" cy="926365"/>
          </a:xfrm>
        </p:spPr>
        <p:txBody>
          <a:bodyPr/>
          <a:lstStyle/>
          <a:p>
            <a:pPr algn="ctr"/>
            <a:r>
              <a:rPr lang="en-US" b="1" dirty="0">
                <a:solidFill>
                  <a:schemeClr val="tx1"/>
                </a:solidFill>
              </a:rPr>
              <a:t>Key Requirements</a:t>
            </a:r>
          </a:p>
        </p:txBody>
      </p:sp>
      <p:sp>
        <p:nvSpPr>
          <p:cNvPr id="3" name="Content Placeholder 2"/>
          <p:cNvSpPr>
            <a:spLocks noGrp="1"/>
          </p:cNvSpPr>
          <p:nvPr>
            <p:ph idx="1"/>
          </p:nvPr>
        </p:nvSpPr>
        <p:spPr>
          <a:xfrm>
            <a:off x="267744" y="1535965"/>
            <a:ext cx="7498080" cy="4712435"/>
          </a:xfrm>
        </p:spPr>
        <p:txBody>
          <a:bodyPr>
            <a:normAutofit/>
          </a:bodyPr>
          <a:lstStyle/>
          <a:p>
            <a:r>
              <a:rPr lang="en-US" altLang="en-US" dirty="0">
                <a:cs typeface="Times New Roman" panose="02020603050405020304" pitchFamily="18" charset="0"/>
              </a:rPr>
              <a:t>AGENDA:  Must provide full notice and disclosure of discussion topics and any possible action. NRS 241.020(3)(D)(1).</a:t>
            </a:r>
          </a:p>
          <a:p>
            <a:r>
              <a:rPr lang="en-US" altLang="en-US" dirty="0">
                <a:cs typeface="Times New Roman" panose="02020603050405020304" pitchFamily="18" charset="0"/>
              </a:rPr>
              <a:t>DECISIONS: Deliberation and action must be properly noticed and taken openly. NRS 241.020(3)(d)(2).</a:t>
            </a:r>
          </a:p>
          <a:p>
            <a:r>
              <a:rPr lang="en-US" altLang="en-US" dirty="0">
                <a:cs typeface="Times New Roman" panose="02020603050405020304" pitchFamily="18" charset="0"/>
              </a:rPr>
              <a:t>PUBLIC COMMENT: at beginning/end or before any action item. NRS 241.020(3)(d)(3).</a:t>
            </a:r>
          </a:p>
          <a:p>
            <a:r>
              <a:rPr lang="en-US" altLang="en-US" dirty="0">
                <a:cs typeface="Times New Roman" panose="02020603050405020304" pitchFamily="18" charset="0"/>
              </a:rPr>
              <a:t>MATERIALS: Supporting materials must be available to the public when provided to public body members. NRS 241.020(8).  </a:t>
            </a:r>
          </a:p>
          <a:p>
            <a:r>
              <a:rPr lang="en-US" altLang="en-US" dirty="0">
                <a:cs typeface="Times New Roman" panose="02020603050405020304" pitchFamily="18" charset="0"/>
              </a:rPr>
              <a:t>MINUTES: Minutes must be approved within 45 days or at the next meeting, whichever occurs later. NRS 241.035(1).</a:t>
            </a:r>
          </a:p>
          <a:p>
            <a:r>
              <a:rPr lang="en-US" altLang="en-US" dirty="0">
                <a:cs typeface="Times New Roman" panose="02020603050405020304" pitchFamily="18" charset="0"/>
              </a:rPr>
              <a:t>FACILITIES: Must make reasonable efforts to ensure that the facilities are large enough to accommodate the anticipated number of attendees. NRS 241.020(2).</a:t>
            </a:r>
          </a:p>
          <a:p>
            <a:endParaRPr lang="en-US" dirty="0"/>
          </a:p>
        </p:txBody>
      </p:sp>
    </p:spTree>
    <p:extLst>
      <p:ext uri="{BB962C8B-B14F-4D97-AF65-F5344CB8AC3E}">
        <p14:creationId xmlns:p14="http://schemas.microsoft.com/office/powerpoint/2010/main" val="305288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1" y="472440"/>
            <a:ext cx="7691786" cy="853440"/>
          </a:xfrm>
        </p:spPr>
        <p:txBody>
          <a:bodyPr>
            <a:normAutofit/>
          </a:bodyPr>
          <a:lstStyle/>
          <a:p>
            <a:pPr algn="ctr"/>
            <a:r>
              <a:rPr lang="en-US" b="1" dirty="0">
                <a:solidFill>
                  <a:schemeClr val="tx1"/>
                </a:solidFill>
                <a:cs typeface="Times New Roman" panose="02020603050405020304" pitchFamily="18" charset="0"/>
              </a:rPr>
              <a:t>What is “Clear and Complete?”</a:t>
            </a:r>
          </a:p>
        </p:txBody>
      </p:sp>
      <p:sp>
        <p:nvSpPr>
          <p:cNvPr id="3" name="Content Placeholder 2"/>
          <p:cNvSpPr>
            <a:spLocks noGrp="1"/>
          </p:cNvSpPr>
          <p:nvPr>
            <p:ph idx="1"/>
          </p:nvPr>
        </p:nvSpPr>
        <p:spPr>
          <a:xfrm>
            <a:off x="297181" y="1325880"/>
            <a:ext cx="7691787" cy="4890276"/>
          </a:xfrm>
        </p:spPr>
        <p:txBody>
          <a:bodyPr>
            <a:noAutofit/>
          </a:bodyPr>
          <a:lstStyle/>
          <a:p>
            <a:r>
              <a:rPr lang="en-US" dirty="0">
                <a:cs typeface="Times New Roman" panose="02020603050405020304" pitchFamily="18" charset="0"/>
              </a:rPr>
              <a:t>Agenda items must be clear and complete. NRS 241.020(2)(d)(1).</a:t>
            </a:r>
          </a:p>
          <a:p>
            <a:r>
              <a:rPr lang="en-US" dirty="0">
                <a:cs typeface="Times New Roman" panose="02020603050405020304" pitchFamily="18" charset="0"/>
              </a:rPr>
              <a:t>A higher degree of specificity is necessary for topics of substantial public interest. </a:t>
            </a:r>
            <a:r>
              <a:rPr lang="en-US" i="1" dirty="0">
                <a:cs typeface="Times New Roman" panose="02020603050405020304" pitchFamily="18" charset="0"/>
              </a:rPr>
              <a:t>Sandoval v. Bd. Of Regents of Univ.</a:t>
            </a:r>
            <a:r>
              <a:rPr lang="en-US" dirty="0">
                <a:cs typeface="Times New Roman" panose="02020603050405020304" pitchFamily="18" charset="0"/>
              </a:rPr>
              <a:t>, 119 Nev. 148, 154-55, 67 P.3d 902, 906 (2003). Factors to consider include:</a:t>
            </a:r>
          </a:p>
          <a:p>
            <a:pPr lvl="1"/>
            <a:r>
              <a:rPr lang="en-US" sz="1800" dirty="0">
                <a:cs typeface="Times New Roman" panose="02020603050405020304" pitchFamily="18" charset="0"/>
              </a:rPr>
              <a:t>Does the topic generate public comment?</a:t>
            </a:r>
          </a:p>
          <a:p>
            <a:pPr lvl="1"/>
            <a:r>
              <a:rPr lang="en-US" sz="1800" dirty="0">
                <a:cs typeface="Times New Roman" panose="02020603050405020304" pitchFamily="18" charset="0"/>
              </a:rPr>
              <a:t>Does the topic generate debate among the members of the body?</a:t>
            </a:r>
          </a:p>
          <a:p>
            <a:pPr lvl="1"/>
            <a:r>
              <a:rPr lang="en-US" sz="1800" dirty="0">
                <a:cs typeface="Times New Roman" panose="02020603050405020304" pitchFamily="18" charset="0"/>
              </a:rPr>
              <a:t>Does the topic generate media interest/coverage?</a:t>
            </a:r>
          </a:p>
          <a:p>
            <a:r>
              <a:rPr lang="en-US" dirty="0">
                <a:cs typeface="Times New Roman" panose="02020603050405020304" pitchFamily="18" charset="0"/>
              </a:rPr>
              <a:t>Agenda items such as “member comments” and “reports” are problematic in that these invite discussion and possible deliberation on topics that are not set forth on the agenda. Any topic that is raised should be included on a future agenda before any discussion can ensue.</a:t>
            </a:r>
          </a:p>
          <a:p>
            <a:r>
              <a:rPr lang="en-US" dirty="0">
                <a:cs typeface="Times New Roman" panose="02020603050405020304" pitchFamily="18" charset="0"/>
              </a:rPr>
              <a:t>Also, issues brought up during public comment cannot be discussed until agenized at a future meeting.</a:t>
            </a:r>
          </a:p>
        </p:txBody>
      </p:sp>
    </p:spTree>
    <p:extLst>
      <p:ext uri="{BB962C8B-B14F-4D97-AF65-F5344CB8AC3E}">
        <p14:creationId xmlns:p14="http://schemas.microsoft.com/office/powerpoint/2010/main" val="3022222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209454" cy="731520"/>
          </a:xfrm>
        </p:spPr>
        <p:txBody>
          <a:bodyPr/>
          <a:lstStyle/>
          <a:p>
            <a:pPr algn="ctr"/>
            <a:r>
              <a:rPr lang="en-US" b="1" dirty="0">
                <a:solidFill>
                  <a:schemeClr val="tx1"/>
                </a:solidFill>
                <a:cs typeface="Times New Roman" panose="02020603050405020304" pitchFamily="18" charset="0"/>
              </a:rPr>
              <a:t>Public Comment Restrictions</a:t>
            </a:r>
          </a:p>
        </p:txBody>
      </p:sp>
      <p:sp>
        <p:nvSpPr>
          <p:cNvPr id="3" name="Content Placeholder 2"/>
          <p:cNvSpPr>
            <a:spLocks noGrp="1"/>
          </p:cNvSpPr>
          <p:nvPr>
            <p:ph idx="1"/>
          </p:nvPr>
        </p:nvSpPr>
        <p:spPr>
          <a:xfrm>
            <a:off x="242557" y="1341120"/>
            <a:ext cx="7782506" cy="5025390"/>
          </a:xfrm>
        </p:spPr>
        <p:txBody>
          <a:bodyPr>
            <a:noAutofit/>
          </a:bodyPr>
          <a:lstStyle/>
          <a:p>
            <a:r>
              <a:rPr lang="en-US" dirty="0">
                <a:cs typeface="Times New Roman" panose="02020603050405020304" pitchFamily="18" charset="0"/>
              </a:rPr>
              <a:t>Restrictions must be reasonable “time, place, and manner” restrictions. NRS 241.020(3)(d)(7). This means NO:</a:t>
            </a:r>
          </a:p>
          <a:p>
            <a:pPr lvl="1"/>
            <a:r>
              <a:rPr lang="en-US" sz="1800" dirty="0">
                <a:cs typeface="Times New Roman" panose="02020603050405020304" pitchFamily="18" charset="0"/>
              </a:rPr>
              <a:t>Halting comment based on viewpoint of speaker;</a:t>
            </a:r>
          </a:p>
          <a:p>
            <a:pPr lvl="1"/>
            <a:r>
              <a:rPr lang="en-US" sz="1800" dirty="0">
                <a:cs typeface="Times New Roman" panose="02020603050405020304" pitchFamily="18" charset="0"/>
              </a:rPr>
              <a:t>Halting comment critical of a public official; or</a:t>
            </a:r>
          </a:p>
          <a:p>
            <a:pPr lvl="1"/>
            <a:r>
              <a:rPr lang="en-US" sz="1800" dirty="0">
                <a:cs typeface="Times New Roman" panose="02020603050405020304" pitchFamily="18" charset="0"/>
              </a:rPr>
              <a:t>Unnecessary restrictions such as requiring the public to sign up hours before the meeting.</a:t>
            </a:r>
          </a:p>
          <a:p>
            <a:r>
              <a:rPr lang="en-US" dirty="0">
                <a:cs typeface="Times New Roman" panose="02020603050405020304" pitchFamily="18" charset="0"/>
              </a:rPr>
              <a:t>But, presiding officer may halt</a:t>
            </a:r>
            <a:r>
              <a:rPr lang="en-US" b="1" dirty="0">
                <a:solidFill>
                  <a:schemeClr val="accent2"/>
                </a:solidFill>
                <a:cs typeface="Times New Roman" panose="02020603050405020304" pitchFamily="18" charset="0"/>
              </a:rPr>
              <a:t> comments </a:t>
            </a:r>
            <a:r>
              <a:rPr lang="en-US" dirty="0">
                <a:cs typeface="Times New Roman" panose="02020603050405020304" pitchFamily="18" charset="0"/>
              </a:rPr>
              <a:t>that are </a:t>
            </a:r>
            <a:r>
              <a:rPr lang="en-US" dirty="0">
                <a:solidFill>
                  <a:schemeClr val="accent2"/>
                </a:solidFill>
                <a:cs typeface="Times New Roman" panose="02020603050405020304" pitchFamily="18" charset="0"/>
              </a:rPr>
              <a:t>willfully disruptive </a:t>
            </a:r>
            <a:r>
              <a:rPr lang="en-US" dirty="0">
                <a:cs typeface="Times New Roman" panose="02020603050405020304" pitchFamily="18" charset="0"/>
              </a:rPr>
              <a:t>by being irrelevant, repetitious, slanderous, offensive, inflammatory, irrational or amounting to personal attacks or interfering with the rights of other speakers, or that stray from the scope of a specified agenda topic for which comment is offered.</a:t>
            </a:r>
          </a:p>
          <a:p>
            <a:r>
              <a:rPr lang="en-US" dirty="0">
                <a:cs typeface="Times New Roman" panose="02020603050405020304" pitchFamily="18" charset="0"/>
              </a:rPr>
              <a:t>The presiding officer may also halt</a:t>
            </a:r>
            <a:r>
              <a:rPr lang="en-US" dirty="0">
                <a:solidFill>
                  <a:schemeClr val="accent2"/>
                </a:solidFill>
                <a:cs typeface="Times New Roman" panose="02020603050405020304" pitchFamily="18" charset="0"/>
              </a:rPr>
              <a:t> </a:t>
            </a:r>
            <a:r>
              <a:rPr lang="en-US" b="1" dirty="0">
                <a:solidFill>
                  <a:schemeClr val="accent2"/>
                </a:solidFill>
                <a:cs typeface="Times New Roman" panose="02020603050405020304" pitchFamily="18" charset="0"/>
              </a:rPr>
              <a:t>conduct</a:t>
            </a:r>
            <a:r>
              <a:rPr lang="en-US" dirty="0">
                <a:solidFill>
                  <a:schemeClr val="accent2"/>
                </a:solidFill>
                <a:cs typeface="Times New Roman" panose="02020603050405020304" pitchFamily="18" charset="0"/>
              </a:rPr>
              <a:t> </a:t>
            </a:r>
            <a:r>
              <a:rPr lang="en-US" dirty="0">
                <a:cs typeface="Times New Roman" panose="02020603050405020304" pitchFamily="18" charset="0"/>
              </a:rPr>
              <a:t>that is </a:t>
            </a:r>
            <a:r>
              <a:rPr lang="en-US" dirty="0">
                <a:solidFill>
                  <a:schemeClr val="accent2"/>
                </a:solidFill>
                <a:cs typeface="Times New Roman" panose="02020603050405020304" pitchFamily="18" charset="0"/>
              </a:rPr>
              <a:t>willfully disruptive</a:t>
            </a:r>
            <a:r>
              <a:rPr lang="en-US" dirty="0">
                <a:cs typeface="Times New Roman" panose="02020603050405020304" pitchFamily="18" charset="0"/>
              </a:rPr>
              <a:t>. The OML does not “[p]revent the removal of any person who willfully disrupts a meeting to the extent that its orderly conduct is made impractical.” NRS 241.030(4)(a).</a:t>
            </a:r>
          </a:p>
        </p:txBody>
      </p:sp>
    </p:spTree>
    <p:extLst>
      <p:ext uri="{BB962C8B-B14F-4D97-AF65-F5344CB8AC3E}">
        <p14:creationId xmlns:p14="http://schemas.microsoft.com/office/powerpoint/2010/main" val="25478560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10838</TotalTime>
  <Words>1825</Words>
  <Application>Microsoft Office PowerPoint</Application>
  <PresentationFormat>On-screen Show (4:3)</PresentationFormat>
  <Paragraphs>108</Paragraphs>
  <Slides>15</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Open Meeting Law Training</vt:lpstr>
      <vt:lpstr>Legislative Intent</vt:lpstr>
      <vt:lpstr>Applicability of the Open Meeting Law</vt:lpstr>
      <vt:lpstr>What is a Public Body?</vt:lpstr>
      <vt:lpstr>What is a Meeting?</vt:lpstr>
      <vt:lpstr>Common Issues</vt:lpstr>
      <vt:lpstr>Key Requirements</vt:lpstr>
      <vt:lpstr>What is “Clear and Complete?”</vt:lpstr>
      <vt:lpstr>Public Comment Restrictions</vt:lpstr>
      <vt:lpstr>Remote Technology Systems</vt:lpstr>
      <vt:lpstr>Exceptions</vt:lpstr>
      <vt:lpstr>Violations</vt:lpstr>
      <vt:lpstr>Violations Cont.</vt:lpstr>
      <vt:lpstr>Further Resources</vt:lpstr>
      <vt:lpstr>Q &amp;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Body Open Government Training</dc:title>
  <dc:creator>Rosalie M. Bordelove</dc:creator>
  <cp:lastModifiedBy>David Gardner</cp:lastModifiedBy>
  <cp:revision>149</cp:revision>
  <cp:lastPrinted>2019-04-16T20:22:39Z</cp:lastPrinted>
  <dcterms:created xsi:type="dcterms:W3CDTF">2017-02-24T22:35:30Z</dcterms:created>
  <dcterms:modified xsi:type="dcterms:W3CDTF">2021-06-29T18:41:23Z</dcterms:modified>
</cp:coreProperties>
</file>